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213" r:id="rId2"/>
  </p:sldMasterIdLst>
  <p:notesMasterIdLst>
    <p:notesMasterId r:id="rId11"/>
  </p:notesMasterIdLst>
  <p:handoutMasterIdLst>
    <p:handoutMasterId r:id="rId12"/>
  </p:handoutMasterIdLst>
  <p:sldIdLst>
    <p:sldId id="256" r:id="rId3"/>
    <p:sldId id="355" r:id="rId4"/>
    <p:sldId id="357" r:id="rId5"/>
    <p:sldId id="257" r:id="rId6"/>
    <p:sldId id="356" r:id="rId7"/>
    <p:sldId id="320" r:id="rId8"/>
    <p:sldId id="258" r:id="rId9"/>
    <p:sldId id="259" r:id="rId10"/>
  </p:sldIdLst>
  <p:sldSz cx="12188825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B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5" autoAdjust="0"/>
    <p:restoredTop sz="94280" autoAdjust="0"/>
  </p:normalViewPr>
  <p:slideViewPr>
    <p:cSldViewPr>
      <p:cViewPr varScale="1">
        <p:scale>
          <a:sx n="104" d="100"/>
          <a:sy n="104" d="100"/>
        </p:scale>
        <p:origin x="144" y="636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880" y="84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52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7C6ACB66-EAB9-4D45-9F9C-28EA120D791D}" type="datetimeFigureOut">
              <a:rPr lang="en-US"/>
              <a:t>3/7/2018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92837A6B-DAA4-4C2D-AEAB-4E9E70095794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21545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F879D970-AC71-40CF-8717-2E4EAB5207AF}" type="datetimeFigureOut">
              <a:rPr lang="en-US"/>
              <a:t>3/7/2018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03266150-FA26-45B5-BF0B-186B42A09DC9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5946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66150-FA26-45B5-BF0B-186B42A09DC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989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47054" y="4344247"/>
            <a:ext cx="5928993" cy="48856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66150-FA26-45B5-BF0B-186B42A09DC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261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3237">
              <a:defRPr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66150-FA26-45B5-BF0B-186B42A09DC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77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8035" y="3490912"/>
            <a:ext cx="6943440" cy="5740612"/>
          </a:xfrm>
        </p:spPr>
        <p:txBody>
          <a:bodyPr/>
          <a:lstStyle/>
          <a:p>
            <a:pPr lvl="1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66150-FA26-45B5-BF0B-186B42A09DC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588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66150-FA26-45B5-BF0B-186B42A09DC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767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4630" y="1788454"/>
            <a:ext cx="8359052" cy="2098226"/>
          </a:xfrm>
        </p:spPr>
        <p:txBody>
          <a:bodyPr anchor="b">
            <a:noAutofit/>
          </a:bodyPr>
          <a:lstStyle>
            <a:lvl1pPr algn="ctr">
              <a:defRPr sz="7198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209" y="3956280"/>
            <a:ext cx="6829894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2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662" y="6453386"/>
            <a:ext cx="1607525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2466975-C014-42E5-BFA6-B8D5FDD3B81F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3382" y="6453386"/>
            <a:ext cx="7021548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Jackson State University School of Social Work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28123" y="6453386"/>
            <a:ext cx="1595876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3B167E-EA96-4147-81DE-549160052C22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663" y="744470"/>
            <a:ext cx="1067133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6724234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243" y="2295526"/>
            <a:ext cx="95987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165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4062" y="624156"/>
            <a:ext cx="1565358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243" y="624156"/>
            <a:ext cx="817751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705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76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4826" y="1301361"/>
            <a:ext cx="9610468" cy="2852737"/>
          </a:xfrm>
        </p:spPr>
        <p:txBody>
          <a:bodyPr anchor="b">
            <a:normAutofit/>
          </a:bodyPr>
          <a:lstStyle>
            <a:lvl1pPr algn="r">
              <a:defRPr sz="7198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4826" y="4216328"/>
            <a:ext cx="961046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99">
                <a:solidFill>
                  <a:schemeClr val="tx2"/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716" y="6453386"/>
            <a:ext cx="162198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466975-C014-42E5-BFA6-B8D5FDD3B81F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3639" y="6453386"/>
            <a:ext cx="7021548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28123" y="6453386"/>
            <a:ext cx="159587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3B167E-EA96-4147-81DE-549160052C2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49840" y="1685652"/>
            <a:ext cx="32741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8852519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243" y="2286000"/>
            <a:ext cx="4446628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3704" y="2286000"/>
            <a:ext cx="4446628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39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243" y="685800"/>
            <a:ext cx="95987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243" y="2340864"/>
            <a:ext cx="4442827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999" b="0" baseline="0">
                <a:solidFill>
                  <a:schemeClr val="tx2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243" y="3305208"/>
            <a:ext cx="4442827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315" y="2340864"/>
            <a:ext cx="4442827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999" b="0" baseline="0">
                <a:solidFill>
                  <a:schemeClr val="tx2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3315" y="3305208"/>
            <a:ext cx="4442827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562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003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058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2139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11" y="685800"/>
            <a:ext cx="3854716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799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4391" y="685801"/>
            <a:ext cx="5210723" cy="5175250"/>
          </a:xfrm>
        </p:spPr>
        <p:txBody>
          <a:bodyPr/>
          <a:lstStyle>
            <a:lvl1pPr>
              <a:defRPr sz="1999"/>
            </a:lvl1pPr>
            <a:lvl2pPr>
              <a:defRPr sz="1999"/>
            </a:lvl2pPr>
            <a:lvl3pPr>
              <a:defRPr sz="1799"/>
            </a:lvl3pPr>
            <a:lvl4pPr>
              <a:defRPr sz="1799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711" y="2856344"/>
            <a:ext cx="3854716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712" y="6453386"/>
            <a:ext cx="1204258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466975-C014-42E5-BFA6-B8D5FDD3B81F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371" y="6453386"/>
            <a:ext cx="237305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0566" y="6453386"/>
            <a:ext cx="159587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3B167E-EA96-4147-81DE-549160052C2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2139" y="376"/>
            <a:ext cx="22854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24529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2139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11" y="685800"/>
            <a:ext cx="3854716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799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0679" y="1"/>
            <a:ext cx="6658146" cy="6857999"/>
          </a:xfrm>
        </p:spPr>
        <p:txBody>
          <a:bodyPr anchor="t">
            <a:normAutofit/>
          </a:bodyPr>
          <a:lstStyle>
            <a:lvl1pPr marL="0" indent="0">
              <a:buNone/>
              <a:defRPr sz="1999"/>
            </a:lvl1pPr>
            <a:lvl2pPr marL="457063" indent="0">
              <a:buNone/>
              <a:defRPr sz="1999"/>
            </a:lvl2pPr>
            <a:lvl3pPr marL="914126" indent="0">
              <a:buNone/>
              <a:defRPr sz="19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711" y="2855968"/>
            <a:ext cx="3854716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712" y="6453386"/>
            <a:ext cx="1204258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466975-C014-42E5-BFA6-B8D5FDD3B81F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371" y="6453386"/>
            <a:ext cx="237305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0566" y="6453386"/>
            <a:ext cx="159587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3B167E-EA96-4147-81DE-549160052C2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2139" y="376"/>
            <a:ext cx="22854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52424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243" y="1357930"/>
            <a:ext cx="9598700" cy="8137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243" y="2286000"/>
            <a:ext cx="95987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288" y="6453386"/>
            <a:ext cx="1204258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2466975-C014-42E5-BFA6-B8D5FDD3B81F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2811" y="6453386"/>
            <a:ext cx="6279194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Tamara Pace-Glover </a:t>
            </a:r>
            <a:r>
              <a:rPr lang="en-US" dirty="0">
                <a:solidFill>
                  <a:srgbClr val="CC0000"/>
                </a:solidFill>
              </a:rPr>
              <a:t>School of Social Work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0269" y="6453386"/>
            <a:ext cx="1595876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7971" y="376"/>
            <a:ext cx="22854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 userDrawn="1"/>
        </p:nvSpPr>
        <p:spPr>
          <a:xfrm>
            <a:off x="4265612" y="6453386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pic>
        <p:nvPicPr>
          <p:cNvPr id="12" name="Picture 11" descr="A close up of a sign&#10;&#10;Description generated with high confidence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4521" y="14590"/>
            <a:ext cx="1524007" cy="1189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943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4" r:id="rId1"/>
    <p:sldLayoutId id="2147484215" r:id="rId2"/>
    <p:sldLayoutId id="2147484216" r:id="rId3"/>
    <p:sldLayoutId id="2147484217" r:id="rId4"/>
    <p:sldLayoutId id="2147484218" r:id="rId5"/>
    <p:sldLayoutId id="2147484219" r:id="rId6"/>
    <p:sldLayoutId id="2147484220" r:id="rId7"/>
    <p:sldLayoutId id="2147484221" r:id="rId8"/>
    <p:sldLayoutId id="2147484222" r:id="rId9"/>
    <p:sldLayoutId id="2147484223" r:id="rId10"/>
    <p:sldLayoutId id="214748422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126" rtl="0" eaLnBrk="1" latinLnBrk="0" hangingPunct="1">
        <a:lnSpc>
          <a:spcPct val="89000"/>
        </a:lnSpc>
        <a:spcBef>
          <a:spcPct val="0"/>
        </a:spcBef>
        <a:buNone/>
        <a:defRPr sz="4399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3933" indent="-383933" algn="l" defTabSz="914126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1999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126" indent="-383933" algn="l" defTabSz="914126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999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189" indent="-383933" algn="l" defTabSz="914126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799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251" indent="-383933" algn="l" defTabSz="914126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799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5314" indent="-383933" algn="l" defTabSz="914126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2377" indent="-383933" algn="l" defTabSz="914126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199440" indent="-383933" algn="l" defTabSz="914126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6503" indent="-383933" algn="l" defTabSz="914126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3566" indent="-383933" algn="l" defTabSz="914126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0412" y="914400"/>
            <a:ext cx="96774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dirty="0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2078760" y="1391453"/>
            <a:ext cx="8359052" cy="2098226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/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2400" b="1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Increasing Student </a:t>
            </a:r>
            <a:r>
              <a:rPr lang="en-US" sz="2400" b="1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400" b="1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ngagement </a:t>
            </a:r>
            <a:r>
              <a:rPr lang="en-US" sz="2400" b="1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400" b="1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 a Combined </a:t>
            </a:r>
            <a:r>
              <a:rPr lang="en-US" sz="2400" b="1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400" b="1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oundtable </a:t>
            </a:r>
            <a:r>
              <a:rPr lang="en-US" sz="2400" b="1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400" b="1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iscussion and Flipped </a:t>
            </a:r>
            <a:r>
              <a:rPr lang="en-US" sz="2400" b="1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400" b="1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lassroom </a:t>
            </a:r>
            <a:r>
              <a:rPr lang="en-US" sz="2400" b="1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400" b="1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urriculum </a:t>
            </a:r>
            <a:r>
              <a:rPr lang="en-US" sz="2400" b="1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400" b="1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odel</a:t>
            </a:r>
            <a:r>
              <a:rPr lang="en-US" sz="24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2679209" y="3581399"/>
            <a:ext cx="6829894" cy="2006505"/>
          </a:xfrm>
        </p:spPr>
        <p:txBody>
          <a:bodyPr>
            <a:noAutofit/>
          </a:bodyPr>
          <a:lstStyle/>
          <a:p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Presented by:</a:t>
            </a:r>
          </a:p>
          <a:p>
            <a:r>
              <a:rPr lang="en-US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Pamela </a:t>
            </a: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Lewis-Kipkulei, OTD, </a:t>
            </a:r>
            <a:r>
              <a:rPr lang="en-US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OTR/L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Arkansas State University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6178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243" y="533401"/>
            <a:ext cx="9598700" cy="9144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243" y="1447800"/>
            <a:ext cx="9598700" cy="4419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Course: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OTD 7223 Population Health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combined round-table discussion and flipped-type classroom curriculum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model was used to: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i="0" dirty="0" smtClean="0">
                <a:latin typeface="Arial" panose="020B0604020202020204" pitchFamily="34" charset="0"/>
                <a:cs typeface="Arial" panose="020B0604020202020204" pitchFamily="34" charset="0"/>
              </a:rPr>
              <a:t>increase </a:t>
            </a:r>
            <a:r>
              <a:rPr lang="en-US" sz="2000" i="0" dirty="0">
                <a:latin typeface="Arial" panose="020B0604020202020204" pitchFamily="34" charset="0"/>
                <a:cs typeface="Arial" panose="020B0604020202020204" pitchFamily="34" charset="0"/>
              </a:rPr>
              <a:t>student participation </a:t>
            </a:r>
            <a:endParaRPr lang="en-US" sz="2000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i="0" dirty="0" smtClean="0">
                <a:latin typeface="Arial" panose="020B0604020202020204" pitchFamily="34" charset="0"/>
                <a:cs typeface="Arial" panose="020B0604020202020204" pitchFamily="34" charset="0"/>
              </a:rPr>
              <a:t>Increase student engagement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i="0" dirty="0" smtClean="0">
                <a:latin typeface="Arial" panose="020B0604020202020204" pitchFamily="34" charset="0"/>
                <a:cs typeface="Arial" panose="020B0604020202020204" pitchFamily="34" charset="0"/>
              </a:rPr>
              <a:t>prepare </a:t>
            </a:r>
            <a:r>
              <a:rPr lang="en-US" sz="2000" i="0" dirty="0">
                <a:latin typeface="Arial" panose="020B0604020202020204" pitchFamily="34" charset="0"/>
                <a:cs typeface="Arial" panose="020B0604020202020204" pitchFamily="34" charset="0"/>
              </a:rPr>
              <a:t>future occupational therapists to provide </a:t>
            </a:r>
            <a:r>
              <a:rPr lang="en-US" sz="2000" i="0" dirty="0" smtClean="0">
                <a:latin typeface="Arial" panose="020B0604020202020204" pitchFamily="34" charset="0"/>
                <a:cs typeface="Arial" panose="020B0604020202020204" pitchFamily="34" charset="0"/>
              </a:rPr>
              <a:t>population health interventions</a:t>
            </a:r>
            <a:endParaRPr lang="en-US" sz="2000" i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737683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243" y="609601"/>
            <a:ext cx="6856769" cy="6096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Why utilize this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ybrid curriculum model?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243" y="1371600"/>
            <a:ext cx="9598700" cy="44958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purpose of this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hybrid curriculum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model is to increase student engagement and participation by providing opportunities for students to actively construct knowledge and practice using guided questions and intellectual tools to acquire a deeper understanding of course content.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This hybrid approach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allows instructors to guide their students to deeper thinking and higher levels of application while allowing students to take responsibility for parts of the learning process.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862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762000"/>
            <a:ext cx="9598700" cy="762000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Materials/Methods</a:t>
            </a:r>
            <a:endParaRPr lang="en-US" sz="2400" dirty="0"/>
          </a:p>
        </p:txBody>
      </p:sp>
      <p:sp useBgFill="1"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752600"/>
            <a:ext cx="10896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Students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i="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i="0" dirty="0" smtClean="0">
                <a:latin typeface="Arial" panose="020B0604020202020204" pitchFamily="34" charset="0"/>
                <a:cs typeface="Arial" panose="020B0604020202020204" pitchFamily="34" charset="0"/>
              </a:rPr>
              <a:t>ssigned topics—Population Health Issues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2000" i="0" dirty="0" smtClean="0">
                <a:latin typeface="Arial" panose="020B0604020202020204" pitchFamily="34" charset="0"/>
                <a:cs typeface="Arial" panose="020B0604020202020204" pitchFamily="34" charset="0"/>
              </a:rPr>
              <a:t>iven </a:t>
            </a:r>
            <a:r>
              <a:rPr lang="en-US" sz="2000" i="0" dirty="0">
                <a:latin typeface="Arial" panose="020B0604020202020204" pitchFamily="34" charset="0"/>
                <a:cs typeface="Arial" panose="020B0604020202020204" pitchFamily="34" charset="0"/>
              </a:rPr>
              <a:t>guiding questions </a:t>
            </a:r>
            <a:r>
              <a:rPr lang="en-US" sz="2000" i="0" dirty="0" smtClean="0">
                <a:latin typeface="Arial" panose="020B0604020202020204" pitchFamily="34" charset="0"/>
                <a:cs typeface="Arial" panose="020B0604020202020204" pitchFamily="34" charset="0"/>
              </a:rPr>
              <a:t>to research and explore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i="0" dirty="0" smtClean="0">
                <a:latin typeface="Arial" panose="020B0604020202020204" pitchFamily="34" charset="0"/>
                <a:cs typeface="Arial" panose="020B0604020202020204" pitchFamily="34" charset="0"/>
              </a:rPr>
              <a:t> Expected to become </a:t>
            </a:r>
            <a:r>
              <a:rPr lang="en-US" sz="2000" i="0" dirty="0">
                <a:latin typeface="Arial" panose="020B0604020202020204" pitchFamily="34" charset="0"/>
                <a:cs typeface="Arial" panose="020B0604020202020204" pitchFamily="34" charset="0"/>
              </a:rPr>
              <a:t>“subject matter experts” on </a:t>
            </a:r>
            <a:r>
              <a:rPr lang="en-US" sz="2000" i="0" dirty="0" smtClean="0">
                <a:latin typeface="Arial" panose="020B0604020202020204" pitchFamily="34" charset="0"/>
                <a:cs typeface="Arial" panose="020B0604020202020204" pitchFamily="34" charset="0"/>
              </a:rPr>
              <a:t>assigned topic/issue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Group Leaders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(4 during a.m. session and 4 during p.m. session)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0" dirty="0" smtClean="0">
                <a:latin typeface="Arial" panose="020B0604020202020204" pitchFamily="34" charset="0"/>
                <a:cs typeface="Arial" panose="020B0604020202020204" pitchFamily="34" charset="0"/>
              </a:rPr>
              <a:t>Lead </a:t>
            </a:r>
            <a:r>
              <a:rPr lang="en-US" sz="2000" i="0" dirty="0">
                <a:latin typeface="Arial" panose="020B0604020202020204" pitchFamily="34" charset="0"/>
                <a:cs typeface="Arial" panose="020B0604020202020204" pitchFamily="34" charset="0"/>
              </a:rPr>
              <a:t>an evidence-based scholarly discussion </a:t>
            </a:r>
            <a:r>
              <a:rPr lang="en-US" sz="2000" i="0" dirty="0" smtClean="0">
                <a:latin typeface="Arial" panose="020B0604020202020204" pitchFamily="34" charset="0"/>
                <a:cs typeface="Arial" panose="020B0604020202020204" pitchFamily="34" charset="0"/>
              </a:rPr>
              <a:t>(a.m. session—3 hour time frame)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i="0" dirty="0" smtClean="0">
                <a:latin typeface="Arial" panose="020B0604020202020204" pitchFamily="34" charset="0"/>
                <a:cs typeface="Arial" panose="020B0604020202020204" pitchFamily="34" charset="0"/>
              </a:rPr>
              <a:t> Co-teach </a:t>
            </a:r>
            <a:r>
              <a:rPr lang="en-US" sz="2000" i="0" dirty="0">
                <a:latin typeface="Arial" panose="020B0604020202020204" pitchFamily="34" charset="0"/>
                <a:cs typeface="Arial" panose="020B0604020202020204" pitchFamily="34" charset="0"/>
              </a:rPr>
              <a:t>teach an evidence-based, 2-hour module on </a:t>
            </a:r>
            <a:r>
              <a:rPr lang="en-US" sz="2000" i="0" dirty="0" smtClean="0">
                <a:latin typeface="Arial" panose="020B0604020202020204" pitchFamily="34" charset="0"/>
                <a:cs typeface="Arial" panose="020B0604020202020204" pitchFamily="34" charset="0"/>
              </a:rPr>
              <a:t>topic </a:t>
            </a:r>
            <a:r>
              <a:rPr lang="en-US" sz="2000" i="0" dirty="0">
                <a:latin typeface="Arial" panose="020B0604020202020204" pitchFamily="34" charset="0"/>
                <a:cs typeface="Arial" panose="020B0604020202020204" pitchFamily="34" charset="0"/>
              </a:rPr>
              <a:t>to their </a:t>
            </a:r>
            <a:r>
              <a:rPr lang="en-US" sz="2000" i="0" dirty="0" smtClean="0">
                <a:latin typeface="Arial" panose="020B0604020202020204" pitchFamily="34" charset="0"/>
                <a:cs typeface="Arial" panose="020B0604020202020204" pitchFamily="34" charset="0"/>
              </a:rPr>
              <a:t>peers</a:t>
            </a:r>
            <a:r>
              <a:rPr lang="en-US" sz="20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0" dirty="0" smtClean="0">
                <a:latin typeface="Arial" panose="020B0604020202020204" pitchFamily="34" charset="0"/>
                <a:cs typeface="Arial" panose="020B0604020202020204" pitchFamily="34" charset="0"/>
              </a:rPr>
              <a:t>(p.m. session)</a:t>
            </a:r>
            <a:r>
              <a:rPr lang="en-US" sz="2000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Group Participants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(remainder of class)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i="0" dirty="0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2000" i="0" dirty="0" smtClean="0">
                <a:latin typeface="Arial" panose="020B0604020202020204" pitchFamily="34" charset="0"/>
                <a:cs typeface="Arial" panose="020B0604020202020204" pitchFamily="34" charset="0"/>
              </a:rPr>
              <a:t>ind </a:t>
            </a:r>
            <a:r>
              <a:rPr lang="en-US" sz="2000" i="0" dirty="0">
                <a:latin typeface="Arial" panose="020B0604020202020204" pitchFamily="34" charset="0"/>
                <a:cs typeface="Arial" panose="020B0604020202020204" pitchFamily="34" charset="0"/>
              </a:rPr>
              <a:t>a peer-reviewed journal article on </a:t>
            </a:r>
            <a:r>
              <a:rPr lang="en-US" sz="2000" i="0" dirty="0" smtClean="0">
                <a:latin typeface="Arial" panose="020B0604020202020204" pitchFamily="34" charset="0"/>
                <a:cs typeface="Arial" panose="020B0604020202020204" pitchFamily="34" charset="0"/>
              </a:rPr>
              <a:t>topic </a:t>
            </a:r>
            <a:r>
              <a:rPr lang="en-US" sz="2000" i="0" dirty="0">
                <a:latin typeface="Arial" panose="020B0604020202020204" pitchFamily="34" charset="0"/>
                <a:cs typeface="Arial" panose="020B0604020202020204" pitchFamily="34" charset="0"/>
              </a:rPr>
              <a:t>in order to contribute to the </a:t>
            </a:r>
            <a:r>
              <a:rPr lang="en-US" sz="2000" i="0" dirty="0" smtClean="0"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  <a:endParaRPr lang="en-US" sz="2000" b="1" i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4732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243" y="533401"/>
            <a:ext cx="9598700" cy="6096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Materials/Methods (cont.)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243" y="1447800"/>
            <a:ext cx="9598700" cy="44196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this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hybrid model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students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led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scholarly, evidence-based discussions on population health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issues including: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ethical </a:t>
            </a:r>
            <a:r>
              <a:rPr lang="en-US" i="0" dirty="0">
                <a:latin typeface="Arial" panose="020B0604020202020204" pitchFamily="34" charset="0"/>
                <a:cs typeface="Arial" panose="020B0604020202020204" pitchFamily="34" charset="0"/>
              </a:rPr>
              <a:t>and practical 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considerations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health </a:t>
            </a:r>
            <a:r>
              <a:rPr lang="en-US" i="0" dirty="0">
                <a:latin typeface="Arial" panose="020B0604020202020204" pitchFamily="34" charset="0"/>
                <a:cs typeface="Arial" panose="020B0604020202020204" pitchFamily="34" charset="0"/>
              </a:rPr>
              <a:t>and wellness 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needs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risks </a:t>
            </a:r>
            <a:r>
              <a:rPr lang="en-US" i="0" dirty="0">
                <a:latin typeface="Arial" panose="020B0604020202020204" pitchFamily="34" charset="0"/>
                <a:cs typeface="Arial" panose="020B0604020202020204" pitchFamily="34" charset="0"/>
              </a:rPr>
              <a:t>for social injustice, occupational deprivation, and disparity in the receipt of 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i="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he relevance of the issue to occupational therapy practitioners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i="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ow OT is already involved or how they can become involved in treating clients with this issue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i="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ervice delivery and reimbursement models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i="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creenings, assessments and interventions used by OT to address the issue</a:t>
            </a:r>
            <a:endParaRPr lang="en-US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195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868338"/>
              </p:ext>
            </p:extLst>
          </p:nvPr>
        </p:nvGraphicFramePr>
        <p:xfrm>
          <a:off x="3427411" y="381002"/>
          <a:ext cx="5638799" cy="5959814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790093"/>
                <a:gridCol w="932964"/>
                <a:gridCol w="621976"/>
                <a:gridCol w="1088457"/>
                <a:gridCol w="932964"/>
                <a:gridCol w="1272345"/>
              </a:tblGrid>
              <a:tr h="463814">
                <a:tc gridSpan="6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Observations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648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Session</a:t>
                      </a:r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Required</a:t>
                      </a:r>
                      <a:r>
                        <a:rPr lang="en-US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Responses/total student responses</a:t>
                      </a:r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 # of responses/percentage</a:t>
                      </a:r>
                      <a:r>
                        <a:rPr lang="en-US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 # required</a:t>
                      </a:r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2280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7%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122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18%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12280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6%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122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130%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12280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2.7%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122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95%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12280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17%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122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152%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12280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122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52%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12280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12.7%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122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TM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54.5%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980612" y="2286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D=Discussion</a:t>
            </a:r>
          </a:p>
          <a:p>
            <a:r>
              <a:rPr lang="en-US" sz="1200" dirty="0" smtClean="0"/>
              <a:t>TM=Teaching Module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46280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243" y="457201"/>
            <a:ext cx="5789969" cy="533400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Observations and Conclusions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371243" y="1371600"/>
            <a:ext cx="9598700" cy="44958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discussion and teaching module were assessed using separate rubrics for group leaders,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co-teachers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and group participants. 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rubrics outlined the expectations but allowed students the latitude to be creative in their teaching style. 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Rubrics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detailed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grades would be assigned based on participation.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receive the highest scores, students were required to contribute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scholarly contributions to the peer-led discussion and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scholarly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contribution to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teaching module. 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instructor documented each student’s contributions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the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discussion and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teaching module.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exhibited increased  engagement and participation in all  sessions as noted by the percentage of responses made over the number required.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79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243" y="457201"/>
            <a:ext cx="9598700" cy="609599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Clinical Relevance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243" y="1143000"/>
            <a:ext cx="9371369" cy="4724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Student engagement and participation has a significant impact on learning.  Occupational therapy students are responsible for understanding population health issues and implementing interventions to address them. 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students are more engaged in the learning process and take responsibility for acquiring the necessary knowledge, they will be able to make better clinical decisions (problem-solving and critical thinking)  when implementing interventions to address population health issues.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8765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ustom 15">
      <a:dk1>
        <a:srgbClr val="000A1E"/>
      </a:dk1>
      <a:lt1>
        <a:sysClr val="window" lastClr="FFFFFF"/>
      </a:lt1>
      <a:dk2>
        <a:srgbClr val="000A1E"/>
      </a:dk2>
      <a:lt2>
        <a:srgbClr val="DFDBD5"/>
      </a:lt2>
      <a:accent1>
        <a:srgbClr val="000A1E"/>
      </a:accent1>
      <a:accent2>
        <a:srgbClr val="000A1E"/>
      </a:accent2>
      <a:accent3>
        <a:srgbClr val="FF0000"/>
      </a:accent3>
      <a:accent4>
        <a:srgbClr val="000A1E"/>
      </a:accent4>
      <a:accent5>
        <a:srgbClr val="FF0000"/>
      </a:accent5>
      <a:accent6>
        <a:srgbClr val="000A1E"/>
      </a:accent6>
      <a:hlink>
        <a:srgbClr val="DFDBD5"/>
      </a:hlink>
      <a:folHlink>
        <a:srgbClr val="000A1E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Earthtones_16x9">
      <a:dk1>
        <a:srgbClr val="652825"/>
      </a:dk1>
      <a:lt1>
        <a:sysClr val="window" lastClr="FFFFFF"/>
      </a:lt1>
      <a:dk2>
        <a:srgbClr val="000000"/>
      </a:dk2>
      <a:lt2>
        <a:srgbClr val="F5DD8F"/>
      </a:lt2>
      <a:accent1>
        <a:srgbClr val="A2C838"/>
      </a:accent1>
      <a:accent2>
        <a:srgbClr val="F68E20"/>
      </a:accent2>
      <a:accent3>
        <a:srgbClr val="38B0B6"/>
      </a:accent3>
      <a:accent4>
        <a:srgbClr val="E95020"/>
      </a:accent4>
      <a:accent5>
        <a:srgbClr val="E0B12C"/>
      </a:accent5>
      <a:accent6>
        <a:srgbClr val="985A34"/>
      </a:accent6>
      <a:hlink>
        <a:srgbClr val="F68E20"/>
      </a:hlink>
      <a:folHlink>
        <a:srgbClr val="727272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Earthtones_16x9">
      <a:dk1>
        <a:srgbClr val="652825"/>
      </a:dk1>
      <a:lt1>
        <a:sysClr val="window" lastClr="FFFFFF"/>
      </a:lt1>
      <a:dk2>
        <a:srgbClr val="000000"/>
      </a:dk2>
      <a:lt2>
        <a:srgbClr val="F5DD8F"/>
      </a:lt2>
      <a:accent1>
        <a:srgbClr val="A2C838"/>
      </a:accent1>
      <a:accent2>
        <a:srgbClr val="F68E20"/>
      </a:accent2>
      <a:accent3>
        <a:srgbClr val="38B0B6"/>
      </a:accent3>
      <a:accent4>
        <a:srgbClr val="E95020"/>
      </a:accent4>
      <a:accent5>
        <a:srgbClr val="E0B12C"/>
      </a:accent5>
      <a:accent6>
        <a:srgbClr val="985A34"/>
      </a:accent6>
      <a:hlink>
        <a:srgbClr val="F68E20"/>
      </a:hlink>
      <a:folHlink>
        <a:srgbClr val="727272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0661D01-5C9C-48FA-9887-83B1E66B59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0</TotalTime>
  <Words>597</Words>
  <Application>Microsoft Office PowerPoint</Application>
  <PresentationFormat>Custom</PresentationFormat>
  <Paragraphs>121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Corbel</vt:lpstr>
      <vt:lpstr>Franklin Gothic Book</vt:lpstr>
      <vt:lpstr>Times New Roman</vt:lpstr>
      <vt:lpstr>Wingdings</vt:lpstr>
      <vt:lpstr>Crop</vt:lpstr>
      <vt:lpstr>   Increasing Student Engagement Via a Combined Roundtable Discussion and Flipped Classroom Curriculum Model </vt:lpstr>
      <vt:lpstr>Purpose</vt:lpstr>
      <vt:lpstr>Why utilize this hybrid curriculum model?</vt:lpstr>
      <vt:lpstr>Materials/Methods</vt:lpstr>
      <vt:lpstr>Materials/Methods (cont.)</vt:lpstr>
      <vt:lpstr>PowerPoint Presentation</vt:lpstr>
      <vt:lpstr>Observations and Conclusions</vt:lpstr>
      <vt:lpstr>Clinical Relevance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2017-02-23T16:55:00Z</dcterms:created>
  <dcterms:modified xsi:type="dcterms:W3CDTF">2018-03-07T22:27:19Z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TC028010659991</vt:lpwstr>
  </property>
</Properties>
</file>